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382" r:id="rId4"/>
  </p:sldMasterIdLst>
  <p:notesMasterIdLst>
    <p:notesMasterId r:id="rId18"/>
  </p:notesMasterIdLst>
  <p:handoutMasterIdLst>
    <p:handoutMasterId r:id="rId19"/>
  </p:handoutMasterIdLst>
  <p:sldIdLst>
    <p:sldId id="34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</p:sldIdLst>
  <p:sldSz cx="10080625" cy="7559675"/>
  <p:notesSz cx="6794500" cy="9906000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9E3"/>
    <a:srgbClr val="D7DEE2"/>
    <a:srgbClr val="00A3E0"/>
    <a:srgbClr val="A7D6CD"/>
    <a:srgbClr val="DEEF07"/>
    <a:srgbClr val="CEDC06"/>
    <a:srgbClr val="CEDC00"/>
    <a:srgbClr val="A4BCC2"/>
    <a:srgbClr val="FFC845"/>
    <a:srgbClr val="F29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F5832-E418-4218-9497-BBEF98BC00E0}" v="5" dt="2026-05-12T19:40:34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404" autoAdjust="0"/>
  </p:normalViewPr>
  <p:slideViewPr>
    <p:cSldViewPr snapToGrid="0" snapToObjects="1" showGuides="1">
      <p:cViewPr varScale="1">
        <p:scale>
          <a:sx n="88" d="100"/>
          <a:sy n="88" d="100"/>
        </p:scale>
        <p:origin x="235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-4858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4086" y="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erg" userId="45833c29-0333-4cb3-99d0-e264876b5e4f" providerId="ADAL" clId="{186B7232-94D0-4515-858B-AA1477DDFEBD}"/>
    <pc:docChg chg="modSld">
      <pc:chgData name="Robert Berg" userId="45833c29-0333-4cb3-99d0-e264876b5e4f" providerId="ADAL" clId="{186B7232-94D0-4515-858B-AA1477DDFEBD}" dt="2026-05-12T16:18:36.218" v="0" actId="20577"/>
      <pc:docMkLst>
        <pc:docMk/>
      </pc:docMkLst>
      <pc:sldChg chg="modSp mod">
        <pc:chgData name="Robert Berg" userId="45833c29-0333-4cb3-99d0-e264876b5e4f" providerId="ADAL" clId="{186B7232-94D0-4515-858B-AA1477DDFEBD}" dt="2026-05-12T16:18:36.218" v="0" actId="20577"/>
        <pc:sldMkLst>
          <pc:docMk/>
          <pc:sldMk cId="4048249804" sldId="380"/>
        </pc:sldMkLst>
        <pc:graphicFrameChg chg="modGraphic">
          <ac:chgData name="Robert Berg" userId="45833c29-0333-4cb3-99d0-e264876b5e4f" providerId="ADAL" clId="{186B7232-94D0-4515-858B-AA1477DDFEBD}" dt="2026-05-12T16:18:36.218" v="0" actId="20577"/>
          <ac:graphicFrameMkLst>
            <pc:docMk/>
            <pc:sldMk cId="4048249804" sldId="380"/>
            <ac:graphicFrameMk id="3" creationId="{F26BD19C-2675-3140-BFD8-DD0F2B95A3CB}"/>
          </ac:graphicFrameMkLst>
        </pc:graphicFrameChg>
      </pc:sldChg>
    </pc:docChg>
  </pc:docChgLst>
  <pc:docChgLst>
    <pc:chgData name="Jacques Regnier" userId="145fccdc-fda7-4d16-ae11-a74726c230e4" providerId="ADAL" clId="{7A5715B9-500D-44A1-87B9-F23462B1624B}"/>
    <pc:docChg chg="modSld">
      <pc:chgData name="Jacques Regnier" userId="145fccdc-fda7-4d16-ae11-a74726c230e4" providerId="ADAL" clId="{7A5715B9-500D-44A1-87B9-F23462B1624B}" dt="2026-05-12T19:47:18.732" v="13" actId="6549"/>
      <pc:docMkLst>
        <pc:docMk/>
      </pc:docMkLst>
      <pc:sldChg chg="modSp mod">
        <pc:chgData name="Jacques Regnier" userId="145fccdc-fda7-4d16-ae11-a74726c230e4" providerId="ADAL" clId="{7A5715B9-500D-44A1-87B9-F23462B1624B}" dt="2026-05-12T19:45:04.730" v="9" actId="6549"/>
        <pc:sldMkLst>
          <pc:docMk/>
          <pc:sldMk cId="3423007980" sldId="372"/>
        </pc:sldMkLst>
        <pc:graphicFrameChg chg="modGraphic">
          <ac:chgData name="Jacques Regnier" userId="145fccdc-fda7-4d16-ae11-a74726c230e4" providerId="ADAL" clId="{7A5715B9-500D-44A1-87B9-F23462B1624B}" dt="2026-05-12T19:45:04.730" v="9" actId="6549"/>
          <ac:graphicFrameMkLst>
            <pc:docMk/>
            <pc:sldMk cId="3423007980" sldId="372"/>
            <ac:graphicFrameMk id="3" creationId="{F26BD19C-2675-3140-BFD8-DD0F2B95A3CB}"/>
          </ac:graphicFrameMkLst>
        </pc:graphicFrameChg>
      </pc:sldChg>
      <pc:sldChg chg="modSp mod">
        <pc:chgData name="Jacques Regnier" userId="145fccdc-fda7-4d16-ae11-a74726c230e4" providerId="ADAL" clId="{7A5715B9-500D-44A1-87B9-F23462B1624B}" dt="2026-05-12T19:47:18.732" v="13" actId="6549"/>
        <pc:sldMkLst>
          <pc:docMk/>
          <pc:sldMk cId="1649598865" sldId="379"/>
        </pc:sldMkLst>
        <pc:graphicFrameChg chg="modGraphic">
          <ac:chgData name="Jacques Regnier" userId="145fccdc-fda7-4d16-ae11-a74726c230e4" providerId="ADAL" clId="{7A5715B9-500D-44A1-87B9-F23462B1624B}" dt="2026-05-12T19:47:18.732" v="13" actId="6549"/>
          <ac:graphicFrameMkLst>
            <pc:docMk/>
            <pc:sldMk cId="1649598865" sldId="379"/>
            <ac:graphicFrameMk id="3" creationId="{F26BD19C-2675-3140-BFD8-DD0F2B95A3CB}"/>
          </ac:graphicFrameMkLst>
        </pc:graphicFrameChg>
      </pc:sldChg>
      <pc:sldChg chg="modSp mod">
        <pc:chgData name="Jacques Regnier" userId="145fccdc-fda7-4d16-ae11-a74726c230e4" providerId="ADAL" clId="{7A5715B9-500D-44A1-87B9-F23462B1624B}" dt="2026-05-12T19:47:10.707" v="11" actId="6549"/>
        <pc:sldMkLst>
          <pc:docMk/>
          <pc:sldMk cId="1241202524" sldId="382"/>
        </pc:sldMkLst>
        <pc:graphicFrameChg chg="mod modGraphic">
          <ac:chgData name="Jacques Regnier" userId="145fccdc-fda7-4d16-ae11-a74726c230e4" providerId="ADAL" clId="{7A5715B9-500D-44A1-87B9-F23462B1624B}" dt="2026-05-12T19:47:10.707" v="11" actId="6549"/>
          <ac:graphicFrameMkLst>
            <pc:docMk/>
            <pc:sldMk cId="1241202524" sldId="382"/>
            <ac:graphicFrameMk id="3" creationId="{F26BD19C-2675-3140-BFD8-DD0F2B95A3C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latin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latin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938E28-B09B-447E-BCAC-DE51036E3ED3}" type="slidenum">
              <a:rPr lang="en-GB">
                <a:latin typeface="Deutsche Bank Text" panose="020B0503020202030204" pitchFamily="34" charset="0"/>
                <a:cs typeface="Deutsche Bank Text" panose="020B0503020202030204" pitchFamily="34" charset="0"/>
              </a:rPr>
              <a:pPr>
                <a:defRPr/>
              </a:pPr>
              <a:t>‹#›</a:t>
            </a:fld>
            <a:endParaRPr lang="en-GB" dirty="0">
              <a:latin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Deutsche Bank Text" panose="020B0503020202030204" pitchFamily="34" charset="0"/>
                <a:ea typeface="+mn-ea"/>
                <a:cs typeface="Deutsche Bank Text" panose="020B0503020202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Deutsche Bank Text" panose="020B0503020202030204" pitchFamily="34" charset="0"/>
                <a:cs typeface="Deutsche Bank Text" panose="020B0503020202030204" pitchFamily="34" charset="0"/>
              </a:defRPr>
            </a:lvl1pPr>
          </a:lstStyle>
          <a:p>
            <a:pPr>
              <a:defRPr/>
            </a:pPr>
            <a:fld id="{43EBB1D3-38BD-4B0D-B98C-370541E46E48}" type="datetime1">
              <a:rPr lang="en-US" smtClean="0"/>
              <a:pPr>
                <a:defRPr/>
              </a:pPr>
              <a:t>5/12/2026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Deutsche Bank Text" panose="020B0503020202030204" pitchFamily="34" charset="0"/>
                <a:ea typeface="+mn-ea"/>
                <a:cs typeface="Deutsche Bank Text" panose="020B0503020202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Deutsche Bank Text" panose="020B0503020202030204" pitchFamily="34" charset="0"/>
                <a:cs typeface="Deutsche Bank Text" panose="020B0503020202030204" pitchFamily="34" charset="0"/>
              </a:defRPr>
            </a:lvl1pPr>
          </a:lstStyle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85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utsche Bank Display" panose="020F0403020203030304" pitchFamily="34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utsche Bank Display" panose="020F0403020203030304" pitchFamily="34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utsche Bank Display" panose="020F0403020203030304" pitchFamily="34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utsche Bank Display" panose="020F0403020203030304" pitchFamily="34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eutsche Bank Display" panose="020F0403020203030304" pitchFamily="34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1 Titel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49F67B98-D89B-4B0A-9879-83B9298CE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9A157F5-32A7-4589-822E-9CE9588401C5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894678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2968795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343"/>
            <a:ext cx="9002713" cy="1071532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876" y="3811346"/>
            <a:ext cx="8996915" cy="12248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Längere Überschrift über </a:t>
            </a:r>
            <a:br>
              <a:rPr lang="de-DE" noProof="0" dirty="0"/>
            </a:br>
            <a:r>
              <a:rPr lang="de-DE" noProof="0" dirty="0"/>
              <a:t>zwei Zeilen bearbeiten</a:t>
            </a:r>
          </a:p>
        </p:txBody>
      </p:sp>
      <p:sp>
        <p:nvSpPr>
          <p:cNvPr id="11" name="Freeform 4"/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</p:spTree>
    <p:extLst>
      <p:ext uri="{BB962C8B-B14F-4D97-AF65-F5344CB8AC3E}">
        <p14:creationId xmlns:p14="http://schemas.microsoft.com/office/powerpoint/2010/main" val="4005921159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71"/>
          <a:stretch/>
        </p:blipFill>
        <p:spPr>
          <a:xfrm>
            <a:off x="-16370" y="0"/>
            <a:ext cx="10096995" cy="755967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998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.1 Titel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49F67B98-D89B-4B0A-9879-83B9298CE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9A157F5-32A7-4589-822E-9CE9588401C5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894678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2968795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343"/>
            <a:ext cx="9002713" cy="1071532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876" y="3811346"/>
            <a:ext cx="8996915" cy="12248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Längere Überschrift über </a:t>
            </a:r>
            <a:br>
              <a:rPr lang="de-DE" noProof="0" dirty="0"/>
            </a:br>
            <a:r>
              <a:rPr lang="de-DE" noProof="0" dirty="0"/>
              <a:t>zwei Zeilen bearbeiten</a:t>
            </a:r>
          </a:p>
        </p:txBody>
      </p:sp>
      <p:sp>
        <p:nvSpPr>
          <p:cNvPr id="11" name="Freeform 4"/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</p:spTree>
    <p:extLst>
      <p:ext uri="{BB962C8B-B14F-4D97-AF65-F5344CB8AC3E}">
        <p14:creationId xmlns:p14="http://schemas.microsoft.com/office/powerpoint/2010/main" val="3897253048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210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.5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A590F7C5-EA27-B14E-9BB2-A2A861C00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6929C83C-4EAA-4821-8FC0-237C873412B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38" y="2906072"/>
            <a:ext cx="8296167" cy="20366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en-GB" noProof="0" dirty="0" err="1"/>
              <a:t>Überschrift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567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2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6" r="12426"/>
          <a:stretch/>
        </p:blipFill>
        <p:spPr>
          <a:xfrm>
            <a:off x="-16370" y="0"/>
            <a:ext cx="10096995" cy="755967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395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.1 Titel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49F67B98-D89B-4B0A-9879-83B9298CE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9A157F5-32A7-4589-822E-9CE9588401C5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894678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2968795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343"/>
            <a:ext cx="9002713" cy="1071532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876" y="3811346"/>
            <a:ext cx="8996915" cy="12248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Längere Überschrift über </a:t>
            </a:r>
            <a:br>
              <a:rPr lang="de-DE" noProof="0" dirty="0"/>
            </a:br>
            <a:r>
              <a:rPr lang="de-DE" noProof="0" dirty="0"/>
              <a:t>zwei Zeilen bearbeiten</a:t>
            </a:r>
          </a:p>
        </p:txBody>
      </p:sp>
      <p:sp>
        <p:nvSpPr>
          <p:cNvPr id="11" name="Freeform 4"/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</p:spTree>
    <p:extLst>
      <p:ext uri="{BB962C8B-B14F-4D97-AF65-F5344CB8AC3E}">
        <p14:creationId xmlns:p14="http://schemas.microsoft.com/office/powerpoint/2010/main" val="265042606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7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.5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A590F7C5-EA27-B14E-9BB2-A2A861C00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6929C83C-4EAA-4821-8FC0-237C873412B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38" y="2906072"/>
            <a:ext cx="8296167" cy="20366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en-GB" noProof="0" dirty="0" err="1"/>
              <a:t>Überschrift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304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2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6" r="12426"/>
          <a:stretch/>
        </p:blipFill>
        <p:spPr>
          <a:xfrm>
            <a:off x="-16370" y="0"/>
            <a:ext cx="10096995" cy="755967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979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.1 Titel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49F67B98-D89B-4B0A-9879-83B9298CE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9A157F5-32A7-4589-822E-9CE9588401C5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894678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2968795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343"/>
            <a:ext cx="9002713" cy="1071532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876" y="3811346"/>
            <a:ext cx="8996915" cy="12248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Längere Überschrift über </a:t>
            </a:r>
            <a:br>
              <a:rPr lang="de-DE" noProof="0" dirty="0"/>
            </a:br>
            <a:r>
              <a:rPr lang="de-DE" noProof="0" dirty="0"/>
              <a:t>zwei Zeilen bearbeiten</a:t>
            </a:r>
          </a:p>
        </p:txBody>
      </p:sp>
      <p:sp>
        <p:nvSpPr>
          <p:cNvPr id="11" name="Freeform 4"/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</p:spTree>
    <p:extLst>
      <p:ext uri="{BB962C8B-B14F-4D97-AF65-F5344CB8AC3E}">
        <p14:creationId xmlns:p14="http://schemas.microsoft.com/office/powerpoint/2010/main" val="240832883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4120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53388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.5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A590F7C5-EA27-B14E-9BB2-A2A861C00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6929C83C-4EAA-4821-8FC0-237C873412B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38" y="2906072"/>
            <a:ext cx="8296167" cy="20366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en-GB" noProof="0" dirty="0" err="1"/>
              <a:t>Überschrift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515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2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6" r="12426"/>
          <a:stretch/>
        </p:blipFill>
        <p:spPr>
          <a:xfrm>
            <a:off x="-16370" y="0"/>
            <a:ext cx="10096995" cy="755967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768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.1 Titel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49F67B98-D89B-4B0A-9879-83B9298CE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9A157F5-32A7-4589-822E-9CE9588401C5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894678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2968795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343"/>
            <a:ext cx="9002713" cy="1071532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876" y="3811346"/>
            <a:ext cx="8996915" cy="12248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Längere Überschrift über </a:t>
            </a:r>
            <a:br>
              <a:rPr lang="de-DE" noProof="0" dirty="0"/>
            </a:br>
            <a:r>
              <a:rPr lang="de-DE" noProof="0" dirty="0"/>
              <a:t>zwei Zeilen bearbeiten</a:t>
            </a:r>
          </a:p>
        </p:txBody>
      </p:sp>
      <p:sp>
        <p:nvSpPr>
          <p:cNvPr id="11" name="Freeform 4"/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</p:spTree>
    <p:extLst>
      <p:ext uri="{BB962C8B-B14F-4D97-AF65-F5344CB8AC3E}">
        <p14:creationId xmlns:p14="http://schemas.microsoft.com/office/powerpoint/2010/main" val="3958276070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16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.5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A590F7C5-EA27-B14E-9BB2-A2A861C00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6929C83C-4EAA-4821-8FC0-237C873412B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38" y="2906072"/>
            <a:ext cx="8296167" cy="20366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en-GB" noProof="0" dirty="0" err="1"/>
              <a:t>Überschrift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441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2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6" r="12426"/>
          <a:stretch/>
        </p:blipFill>
        <p:spPr>
          <a:xfrm>
            <a:off x="-16370" y="0"/>
            <a:ext cx="10096995" cy="755967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09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 Inhalt 1sp 1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FDD28D-60B5-4479-9431-E14DDAB03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02292" y="6921358"/>
            <a:ext cx="540000" cy="299479"/>
          </a:xfrm>
        </p:spPr>
        <p:txBody>
          <a:bodyPr/>
          <a:lstStyle>
            <a:lvl1pPr>
              <a:defRPr/>
            </a:lvl1pPr>
          </a:lstStyle>
          <a:p>
            <a:fld id="{D71DA9FD-6EF8-4CC5-AF9B-B6159B5B93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4744D873-DF31-42DC-A437-87613FBA9172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9002373" y="538055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 dirty="0">
              <a:latin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7F0573E-C3B6-4EC3-9B9C-39F370BF180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39751" y="1619249"/>
            <a:ext cx="9002542" cy="5127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55D2861B-2EB9-4C9F-BFC1-0DAC575C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96800"/>
            <a:ext cx="7918450" cy="83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75283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>
            <a:extLst>
              <a:ext uri="{FF2B5EF4-FFF2-40B4-BE49-F238E27FC236}">
                <a16:creationId xmlns:a16="http://schemas.microsoft.com/office/drawing/2014/main" id="{4744D873-DF31-42DC-A437-87613FBA9172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9002373" y="538055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 dirty="0">
              <a:latin typeface="Deutsche Bank Text" panose="020B0503020202030204" pitchFamily="34" charset="0"/>
              <a:cs typeface="Deutsche Bank Text" panose="020B0503020202030204" pitchFamily="34" charset="0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E7F0573E-C3B6-4EC3-9B9C-39F370BF180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39751" y="1619249"/>
            <a:ext cx="9002542" cy="5127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>
                <a:solidFill>
                  <a:schemeClr val="tx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defRPr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Disclaimer text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89B8619-2BF8-4091-AADA-7B9E71A0C4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003086" y="6924215"/>
            <a:ext cx="539920" cy="370124"/>
          </a:xfrm>
          <a:prstGeom prst="rect">
            <a:avLst/>
          </a:prstGeom>
        </p:spPr>
        <p:txBody>
          <a:bodyPr lIns="0" tIns="90000" rIns="0" bIns="90000" anchor="t" anchorCtr="0"/>
          <a:lstStyle>
            <a:lvl1pPr algn="r">
              <a:defRPr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defRPr>
            </a:lvl1pPr>
          </a:lstStyle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5B513357-9E20-42DA-9973-00965B5D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96410"/>
            <a:ext cx="7918450" cy="838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3165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5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A590F7C5-EA27-B14E-9BB2-A2A861C00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6929C83C-4EAA-4821-8FC0-237C873412B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38" y="2906072"/>
            <a:ext cx="8296167" cy="20366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en-GB" noProof="0" dirty="0" err="1"/>
              <a:t>Überschrift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198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2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150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573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85948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.1 Titel mit zwei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49F67B98-D89B-4B0A-9879-83B9298CE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89A157F5-32A7-4589-822E-9CE9588401C5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894678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2968795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F98DE-A1FB-4777-A6D7-53EE7B7D4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343"/>
            <a:ext cx="9002713" cy="1071532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876" y="3811346"/>
            <a:ext cx="8996915" cy="12248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Längere Überschrift über </a:t>
            </a:r>
            <a:br>
              <a:rPr lang="de-DE" noProof="0" dirty="0"/>
            </a:br>
            <a:r>
              <a:rPr lang="de-DE" noProof="0" dirty="0"/>
              <a:t>zwei Zeilen bearbeiten</a:t>
            </a:r>
          </a:p>
        </p:txBody>
      </p:sp>
      <p:sp>
        <p:nvSpPr>
          <p:cNvPr id="11" name="Freeform 4"/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</p:spTree>
    <p:extLst>
      <p:ext uri="{BB962C8B-B14F-4D97-AF65-F5344CB8AC3E}">
        <p14:creationId xmlns:p14="http://schemas.microsoft.com/office/powerpoint/2010/main" val="2922608311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.2 Titel mit einzeilig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id="{F2E04443-E526-9146-9EF2-119766849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0DE9FC3D-C4A8-4584-B8EC-50EA7FD5AC1B}"/>
              </a:ext>
            </a:extLst>
          </p:cNvPr>
          <p:cNvSpPr txBox="1"/>
          <p:nvPr userDrawn="1"/>
        </p:nvSpPr>
        <p:spPr bwMode="auto">
          <a:xfrm>
            <a:off x="535096" y="503022"/>
            <a:ext cx="4500562" cy="4476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chemeClr val="bg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  <a:p>
            <a:pPr>
              <a:lnSpc>
                <a:spcPts val="1200"/>
              </a:lnSpc>
              <a:defRPr/>
            </a:pPr>
            <a:r>
              <a:rPr lang="en-GB" sz="1200" noProof="0" dirty="0">
                <a:solidFill>
                  <a:srgbClr val="4AC9E3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Identifier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75E3404B-3D82-40F8-9E2E-4D0C2EB0B40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31" name="Textplatzhalter 28">
            <a:extLst>
              <a:ext uri="{FF2B5EF4-FFF2-40B4-BE49-F238E27FC236}">
                <a16:creationId xmlns:a16="http://schemas.microsoft.com/office/drawing/2014/main" id="{DEF35365-DC64-40F5-8DD2-C0940989F3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47" y="4894751"/>
            <a:ext cx="2648484" cy="475996"/>
          </a:xfrm>
          <a:prstGeom prst="rect">
            <a:avLst/>
          </a:prstGeom>
        </p:spPr>
        <p:txBody>
          <a:bodyPr lIns="0" tIns="468000" rIns="0" bIns="0" anchor="b" anchorCtr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#PositiverBeitrag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32811098-3698-4FDF-AA92-9463B6823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99" y="3549841"/>
            <a:ext cx="8996364" cy="627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Topline bearbeiten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AA5615-065F-41CA-B592-B2B7EB10E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5675029"/>
            <a:ext cx="9002713" cy="1071846"/>
          </a:xfrm>
        </p:spPr>
        <p:txBody>
          <a:bodyPr anchor="t" anchorCtr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Hier Zusatzinformationen platzieren,</a:t>
            </a:r>
            <a:br>
              <a:rPr lang="de-DE" noProof="0" dirty="0"/>
            </a:br>
            <a:r>
              <a:rPr lang="de-DE" noProof="0" dirty="0"/>
              <a:t>wie Sprecher, Ort und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672" y="4276453"/>
            <a:ext cx="8996915" cy="7585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de-DE" noProof="0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365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5" orient="horz" pos="12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.5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A590F7C5-EA27-B14E-9BB2-A2A861C00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2" r="12422"/>
          <a:stretch/>
        </p:blipFill>
        <p:spPr>
          <a:xfrm>
            <a:off x="-16369" y="1"/>
            <a:ext cx="10096994" cy="7572822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6929C83C-4EAA-4821-8FC0-237C873412B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002543" y="538163"/>
            <a:ext cx="539920" cy="538055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994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8177C-F289-4DAD-8522-AE91DC3A48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38" y="2906072"/>
            <a:ext cx="8296167" cy="20366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200">
                <a:solidFill>
                  <a:schemeClr val="bg1"/>
                </a:solidFill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defRPr>
            </a:lvl1pPr>
          </a:lstStyle>
          <a:p>
            <a:pPr lvl="0"/>
            <a:r>
              <a:rPr lang="en-GB" noProof="0" dirty="0" err="1"/>
              <a:t>Überschrift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159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2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B9FD7A-E47D-464F-908E-0A898F099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2292" y="6921358"/>
            <a:ext cx="540000" cy="370029"/>
          </a:xfrm>
          <a:prstGeom prst="rect">
            <a:avLst/>
          </a:prstGeom>
        </p:spPr>
        <p:txBody>
          <a:bodyPr vert="horz" lIns="0" tIns="90000" rIns="0" bIns="90000" rtlCol="0" anchor="t" anchorCtr="0"/>
          <a:lstStyle>
            <a:lvl1pPr algn="r">
              <a:defRPr sz="1000">
                <a:solidFill>
                  <a:schemeClr val="tx1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defRPr>
            </a:lvl1pPr>
          </a:lstStyle>
          <a:p>
            <a:fld id="{D71DA9FD-6EF8-4CC5-AF9B-B6159B5B93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65C97-7830-49FC-9697-6D19DA82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619250"/>
            <a:ext cx="9002542" cy="5130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429F3B1B-8104-4CBB-A285-B4B3ADCC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96410"/>
            <a:ext cx="7918450" cy="838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Edit Master title style</a:t>
            </a:r>
            <a:endParaRPr lang="en-GB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7260D17F-50EA-4066-8A28-1EAF7DCA7E0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rot="10800000">
            <a:off x="539920" y="6917125"/>
            <a:ext cx="9002373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5BF60D72-123E-40CA-A2E2-4A1A78FC8DBC}"/>
              </a:ext>
            </a:extLst>
          </p:cNvPr>
          <p:cNvSpPr/>
          <p:nvPr userDrawn="1"/>
        </p:nvSpPr>
        <p:spPr>
          <a:xfrm>
            <a:off x="537621" y="6921358"/>
            <a:ext cx="1982570" cy="457316"/>
          </a:xfrm>
          <a:prstGeom prst="rect">
            <a:avLst/>
          </a:prstGeom>
        </p:spPr>
        <p:txBody>
          <a:bodyPr wrap="square" lIns="0" tIns="89717" rIns="0" bIns="89717">
            <a:noAutofit/>
          </a:bodyPr>
          <a:lstStyle/>
          <a:p>
            <a:pPr marL="0" indent="0">
              <a:lnSpc>
                <a:spcPts val="1100"/>
              </a:lnSpc>
              <a:defRPr/>
            </a:pPr>
            <a:r>
              <a:rPr lang="en-GB" sz="1000" noProof="0" dirty="0">
                <a:solidFill>
                  <a:srgbClr val="0018A8"/>
                </a:solidFill>
                <a:latin typeface="Deutsche Bank Text" panose="020B0503020202030204" pitchFamily="34" charset="0"/>
                <a:ea typeface="Deutsche Bank Text" panose="020B0503020202030204" pitchFamily="34" charset="0"/>
                <a:cs typeface="Deutsche Bank Text" panose="020B0503020202030204" pitchFamily="34" charset="0"/>
              </a:rPr>
              <a:t>Deutsche Bank</a:t>
            </a:r>
          </a:p>
        </p:txBody>
      </p:sp>
      <p:sp>
        <p:nvSpPr>
          <p:cNvPr id="3" name="MSIPCMContentMarking" descr="{&quot;HashCode&quot;:-1864096203,&quot;Placement&quot;:&quot;Footer&quot;,&quot;Top&quot;:574.593,&quot;Left&quot;:386.608337,&quot;SlideWidth&quot;:793,&quot;SlideHeight&quot;:595}">
            <a:extLst>
              <a:ext uri="{FF2B5EF4-FFF2-40B4-BE49-F238E27FC236}">
                <a16:creationId xmlns:a16="http://schemas.microsoft.com/office/drawing/2014/main" id="{4B1B3BFE-0A23-ACF5-5C21-C054982E4BD8}"/>
              </a:ext>
            </a:extLst>
          </p:cNvPr>
          <p:cNvSpPr txBox="1"/>
          <p:nvPr userDrawn="1"/>
        </p:nvSpPr>
        <p:spPr bwMode="ltGray">
          <a:xfrm>
            <a:off x="4909926" y="7297331"/>
            <a:ext cx="260773" cy="2623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9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98" r:id="rId2"/>
    <p:sldLayoutId id="2147485395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  <p:sldLayoutId id="2147485427" r:id="rId10"/>
    <p:sldLayoutId id="2147485428" r:id="rId11"/>
    <p:sldLayoutId id="2147485429" r:id="rId12"/>
    <p:sldLayoutId id="2147485430" r:id="rId13"/>
    <p:sldLayoutId id="2147485431" r:id="rId14"/>
    <p:sldLayoutId id="2147485432" r:id="rId15"/>
    <p:sldLayoutId id="2147485433" r:id="rId16"/>
    <p:sldLayoutId id="2147485434" r:id="rId17"/>
    <p:sldLayoutId id="2147485435" r:id="rId18"/>
    <p:sldLayoutId id="2147485436" r:id="rId19"/>
    <p:sldLayoutId id="2147485437" r:id="rId20"/>
    <p:sldLayoutId id="2147485438" r:id="rId21"/>
    <p:sldLayoutId id="2147485439" r:id="rId22"/>
    <p:sldLayoutId id="2147485440" r:id="rId23"/>
    <p:sldLayoutId id="2147485441" r:id="rId24"/>
    <p:sldLayoutId id="2147485442" r:id="rId25"/>
    <p:sldLayoutId id="2147485443" r:id="rId26"/>
    <p:sldLayoutId id="2147485412" r:id="rId27"/>
    <p:sldLayoutId id="2147485411" r:id="rId28"/>
  </p:sldLayoutIdLst>
  <p:transition>
    <p:wipe dir="r"/>
  </p:transition>
  <p:hf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/>
        <a:defRPr sz="3400" kern="1200" baseline="0">
          <a:solidFill>
            <a:schemeClr val="tx1"/>
          </a:solidFill>
          <a:latin typeface="Deutsche Bank Display" panose="020F0403020203030304" pitchFamily="34" charset="0"/>
          <a:ea typeface="Deutsche Bank Display" panose="020F0403020203030304" pitchFamily="34" charset="0"/>
          <a:cs typeface="Deutsche Bank Display" panose="020F04030202030303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92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92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92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92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30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3544" algn="l"/>
        </a:tabLst>
        <a:defRPr sz="2592" b="1">
          <a:solidFill>
            <a:schemeClr val="tx1"/>
          </a:solidFill>
          <a:latin typeface="Arial" charset="0"/>
        </a:defRPr>
      </a:lvl6pPr>
      <a:lvl7pPr marL="10060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3544" algn="l"/>
        </a:tabLst>
        <a:defRPr sz="2592" b="1">
          <a:solidFill>
            <a:schemeClr val="tx1"/>
          </a:solidFill>
          <a:latin typeface="Arial" charset="0"/>
        </a:defRPr>
      </a:lvl7pPr>
      <a:lvl8pPr marL="15090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3544" algn="l"/>
        </a:tabLst>
        <a:defRPr sz="2592" b="1">
          <a:solidFill>
            <a:schemeClr val="tx1"/>
          </a:solidFill>
          <a:latin typeface="Arial" charset="0"/>
        </a:defRPr>
      </a:lvl8pPr>
      <a:lvl9pPr marL="201200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3544" algn="l"/>
        </a:tabLst>
        <a:defRPr sz="2592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defRPr sz="2200" kern="1200" baseline="0">
          <a:solidFill>
            <a:srgbClr val="00A3E0"/>
          </a:solidFill>
          <a:latin typeface="Deutsche Bank Text" panose="020B0503020202030204" pitchFamily="34" charset="0"/>
          <a:ea typeface="Deutsche Bank Text" panose="020B0503020202030204" pitchFamily="34" charset="0"/>
          <a:cs typeface="Deutsche Bank Text" panose="020B0503020202030204" pitchFamily="34" charset="0"/>
        </a:defRPr>
      </a:lvl1pPr>
      <a:lvl2pPr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defRPr sz="2200" kern="1200" baseline="0">
          <a:solidFill>
            <a:schemeClr val="tx1"/>
          </a:solidFill>
          <a:latin typeface="Deutsche Bank Text" panose="020B0503020202030204" pitchFamily="34" charset="0"/>
          <a:ea typeface="Deutsche Bank Text" panose="020B0503020202030204" pitchFamily="34" charset="0"/>
          <a:cs typeface="Deutsche Bank Text" panose="020B0503020202030204" pitchFamily="34" charset="0"/>
        </a:defRPr>
      </a:lvl2pPr>
      <a:lvl3pPr marL="446287" indent="-44154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charset="0"/>
        <a:buChar char="—"/>
        <a:defRPr sz="2200" kern="1200" baseline="0">
          <a:solidFill>
            <a:schemeClr val="tx1"/>
          </a:solidFill>
          <a:latin typeface="Deutsche Bank Text" panose="020B0503020202030204" pitchFamily="34" charset="0"/>
          <a:ea typeface="Deutsche Bank Text" panose="020B0503020202030204" pitchFamily="34" charset="0"/>
          <a:cs typeface="Deutsche Bank Text" panose="020B0503020202030204" pitchFamily="34" charset="0"/>
        </a:defRPr>
      </a:lvl3pPr>
      <a:lvl4pPr marL="895350" indent="-4445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charset="0"/>
        <a:buChar char="—"/>
        <a:defRPr sz="2000" kern="1200" baseline="0">
          <a:solidFill>
            <a:schemeClr val="tx1"/>
          </a:solidFill>
          <a:latin typeface="Deutsche Bank Text" panose="020B0503020202030204" pitchFamily="34" charset="0"/>
          <a:ea typeface="ＭＳ Ｐゴシック" pitchFamily="-109" charset="-128"/>
          <a:cs typeface="Deutsche Bank Text" panose="020B0503020202030204" pitchFamily="34" charset="0"/>
        </a:defRPr>
      </a:lvl4pPr>
      <a:lvl5pPr marL="1255713" indent="-363538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charset="0"/>
        <a:buChar char="—"/>
        <a:defRPr sz="1600" kern="1200" baseline="0">
          <a:solidFill>
            <a:schemeClr val="tx1"/>
          </a:solidFill>
          <a:latin typeface="Deutsche Bank Text" panose="020B0503020202030204" pitchFamily="34" charset="0"/>
          <a:ea typeface="ＭＳ Ｐゴシック" pitchFamily="-109" charset="-128"/>
          <a:cs typeface="Deutsche Bank Text" panose="020B0503020202030204" pitchFamily="34" charset="0"/>
        </a:defRPr>
      </a:lvl5pPr>
      <a:lvl6pPr marL="1297676" indent="-195612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95">
          <a:solidFill>
            <a:schemeClr val="tx1"/>
          </a:solidFill>
          <a:latin typeface="+mn-lt"/>
        </a:defRPr>
      </a:lvl6pPr>
      <a:lvl7pPr marL="1800677" indent="-195612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95">
          <a:solidFill>
            <a:schemeClr val="tx1"/>
          </a:solidFill>
          <a:latin typeface="+mn-lt"/>
        </a:defRPr>
      </a:lvl7pPr>
      <a:lvl8pPr marL="2303678" indent="-195612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95">
          <a:solidFill>
            <a:schemeClr val="tx1"/>
          </a:solidFill>
          <a:latin typeface="+mn-lt"/>
        </a:defRPr>
      </a:lvl8pPr>
      <a:lvl9pPr marL="2806680" indent="-195612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4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503002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1006004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09006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012006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515009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18011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521012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024014" algn="l" defTabSz="1006004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6011">
          <p15:clr>
            <a:srgbClr val="F26B43"/>
          </p15:clr>
        </p15:guide>
        <p15:guide id="12" pos="340">
          <p15:clr>
            <a:srgbClr val="F26B43"/>
          </p15:clr>
        </p15:guide>
        <p15:guide id="13" orient="horz" pos="340" userDrawn="1">
          <p15:clr>
            <a:srgbClr val="F26B43"/>
          </p15:clr>
        </p15:guide>
        <p15:guide id="14" orient="horz" pos="4421">
          <p15:clr>
            <a:srgbClr val="F26B43"/>
          </p15:clr>
        </p15:guide>
        <p15:guide id="16" orient="horz" pos="4250" userDrawn="1">
          <p15:clr>
            <a:srgbClr val="F26B43"/>
          </p15:clr>
        </p15:guide>
        <p15:guide id="17" orient="horz" pos="1020" userDrawn="1">
          <p15:clr>
            <a:srgbClr val="F26B43"/>
          </p15:clr>
        </p15:guide>
        <p15:guide id="19" orient="horz" pos="45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b.com/addresses" TargetMode="Externa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537F-821D-9FE0-C8B9-1092D9CE8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Attachment to Certification Regarding Correspondent Accounts for Foreign Banks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C3C83-9217-B44B-1F56-BC20CDEDC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0C2340"/>
                </a:solidFill>
                <a:latin typeface="+mn-lt"/>
              </a:rPr>
              <a:t>This document is an attachment to the Certification Regarding Correspondent Accounts for Foreign Banks dated May 12, 2026, for Deutsche Bank AG</a:t>
            </a:r>
          </a:p>
          <a:p>
            <a:endParaRPr lang="en-US" sz="1400" dirty="0">
              <a:solidFill>
                <a:srgbClr val="0C2340"/>
              </a:solidFill>
              <a:latin typeface="+mn-lt"/>
            </a:endParaRPr>
          </a:p>
          <a:p>
            <a:r>
              <a:rPr lang="en-US" sz="1400" dirty="0">
                <a:solidFill>
                  <a:srgbClr val="0C2340"/>
                </a:solidFill>
                <a:latin typeface="+mn-lt"/>
              </a:rPr>
              <a:t>Please note that all Deutsche Bank AG Branches/Subsidiaries worldwide are covered by this Certification. </a:t>
            </a:r>
          </a:p>
          <a:p>
            <a:r>
              <a:rPr lang="en-US" sz="1400" dirty="0">
                <a:solidFill>
                  <a:srgbClr val="0C2340"/>
                </a:solidFill>
                <a:latin typeface="+mn-lt"/>
              </a:rPr>
              <a:t>Please refer to </a:t>
            </a:r>
            <a:r>
              <a:rPr lang="en-GB" sz="1400" dirty="0">
                <a:solidFill>
                  <a:srgbClr val="0C234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https://www.db.com/addresses</a:t>
            </a:r>
            <a:r>
              <a:rPr lang="en-GB" sz="1400" dirty="0">
                <a:solidFill>
                  <a:srgbClr val="0C234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C2340"/>
                </a:solidFill>
                <a:latin typeface="+mn-lt"/>
              </a:rPr>
              <a:t>to find Deutsche Bank AG Branches or Subsidiaries not listed here. </a:t>
            </a:r>
          </a:p>
          <a:p>
            <a:endParaRPr lang="en-US" sz="1400" dirty="0">
              <a:solidFill>
                <a:srgbClr val="0C2340"/>
              </a:solidFill>
              <a:latin typeface="+mn-lt"/>
            </a:endParaRPr>
          </a:p>
          <a:p>
            <a:endParaRPr lang="en-US" sz="1400" dirty="0">
              <a:solidFill>
                <a:srgbClr val="0C2340"/>
              </a:solidFill>
              <a:latin typeface="+mn-lt"/>
            </a:endParaRPr>
          </a:p>
          <a:p>
            <a:pPr algn="ctr"/>
            <a:r>
              <a:rPr lang="en-US" sz="1400" dirty="0">
                <a:solidFill>
                  <a:srgbClr val="0C2340"/>
                </a:solidFill>
                <a:latin typeface="+mn-lt"/>
              </a:rPr>
              <a:t>[THE REMAINDER OF THIS PAGE IS INTENTIONALLY LEFT BLANK]</a:t>
            </a:r>
          </a:p>
        </p:txBody>
      </p:sp>
    </p:spTree>
    <p:extLst>
      <p:ext uri="{BB962C8B-B14F-4D97-AF65-F5344CB8AC3E}">
        <p14:creationId xmlns:p14="http://schemas.microsoft.com/office/powerpoint/2010/main" val="18394267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9</a:t>
            </a:fld>
            <a:endParaRPr lang="en-US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5EDD-C835-99B7-7E3B-1B0C252D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15520"/>
            <a:ext cx="7918450" cy="838800"/>
          </a:xfrm>
        </p:spPr>
        <p:txBody>
          <a:bodyPr/>
          <a:lstStyle/>
          <a:p>
            <a:r>
              <a:rPr lang="en-US" b="1" dirty="0"/>
              <a:t>Deutsche Bank  AG – Branches/Subsidiaries (9)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492050837"/>
              </p:ext>
            </p:extLst>
          </p:nvPr>
        </p:nvGraphicFramePr>
        <p:xfrm>
          <a:off x="539750" y="1493521"/>
          <a:ext cx="9002712" cy="543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89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67644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Manila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31st Street - 4th Avenue, Four/Neo, 19th Floor (Bonifacio Global City, Fort Bonifacio)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Taguig City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Bangko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Sentral 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Pilipinas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02715"/>
                  </a:ext>
                </a:extLst>
              </a:tr>
              <a:tr h="6764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Polska Spólka Akcyjna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ul. Aleja Armii Ludowej 26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Warsaw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00-609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Polish Financial Supervision Authority (KNF), National Bank of Poland (NBP)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6330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Portugal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Castilho, 20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Lisbon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1250-069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Portugal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82452"/>
                  </a:ext>
                </a:extLst>
              </a:tr>
              <a:tr h="75769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Doha (QFC)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 Financial Centre Tower, West Bay, Level 5, Office 502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Doha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14928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 Financial Centre Regulatory Authority (QFCRA)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97091"/>
                  </a:ext>
                </a:extLst>
              </a:tr>
              <a:tr h="7382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Taipei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Ren-ai Road, Section 4, Cathay Life Insurance Building, 10F and 13F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Taipei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Supervisory Commission (FSC)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7098"/>
                  </a:ext>
                </a:extLst>
              </a:tr>
              <a:tr h="71104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Johannesburg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 of South Africa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West Street (Sandton)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Johannesburg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African Reserve Bank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845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OOO "Deutsche Bank"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Lesnaya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Street, Municipal District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Tverskoy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Moscow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115035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Central Bank of the Russian Federation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59886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10</a:t>
            </a:fld>
            <a:endParaRPr lang="en-US" sz="11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880066478"/>
              </p:ext>
            </p:extLst>
          </p:nvPr>
        </p:nvGraphicFramePr>
        <p:xfrm>
          <a:off x="539750" y="1619250"/>
          <a:ext cx="9002712" cy="508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91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International (Asia) Limited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Raffles Quay, #17-10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048583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Monetary Authority of Singapore (MAS)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Singapur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Raffles Quay, #17-10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048583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Monetary Authority of Singapore, Reserve Bank of India, Securities and Exchange Board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82452"/>
                  </a:ext>
                </a:extLst>
              </a:tr>
              <a:tr h="7617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Seoul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Ujeongguk-ro, Centropolis Tower A, 12th Floor (Jongno-gu)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Seoul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03161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Supervisory Service (FSS), Bank of Korea (BoK)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97091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Bank, Sociedad Anónima Española Unipersonal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Paseo de la Castellana, 18, 4th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28046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Spain, Comisión Nacional del Mercado de Valores (CNMV) 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7098"/>
                  </a:ext>
                </a:extLst>
              </a:tr>
              <a:tr h="71487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Madrid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Paseo de la Castellana, 18, 4th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Madrid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28046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Spain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84966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Colombo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 Centre Road, Galle Face, One Galle Face Tower, Level 21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Bank of Sri Lanka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93E604-B562-44AD-519A-FC0F8471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(10) </a:t>
            </a:r>
          </a:p>
        </p:txBody>
      </p:sp>
    </p:spTree>
    <p:extLst>
      <p:ext uri="{BB962C8B-B14F-4D97-AF65-F5344CB8AC3E}">
        <p14:creationId xmlns:p14="http://schemas.microsoft.com/office/powerpoint/2010/main" val="404824980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11</a:t>
            </a:fld>
            <a:endParaRPr lang="en-US" sz="11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418347154"/>
              </p:ext>
            </p:extLst>
          </p:nvPr>
        </p:nvGraphicFramePr>
        <p:xfrm>
          <a:off x="539750" y="1619250"/>
          <a:ext cx="9002712" cy="48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91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Aktiengesellschaft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Filiale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Colombo (Foreign Currency Banking Unit)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 Centre Road, Galle Face, One Galle Face Tower, Level 21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Bank of Sri Lanka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Stockholm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Jakobsberggatan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13, 9th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11144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Finansinspektionen (FSA Sweden)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44142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(Suisse) SA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 place de Bergues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Geneva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Eidgenössische Finanzmarktaufsicht (FINMA)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82452"/>
                  </a:ext>
                </a:extLst>
              </a:tr>
              <a:tr h="7617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Zürich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Uraniastrasse 9 / 11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Zurich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Eidgenössische Finanzmarktaufsicht (FINMA)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97091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Bangkok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Wireless Road, Athenee Tower, 28th-29th Floor, Lumpini, Pathumwan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Bangkok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Thailand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7098"/>
                  </a:ext>
                </a:extLst>
              </a:tr>
              <a:tr h="714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A.S.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Esentepe Mahallesi, Büyükdere Caddesi, Ferko Signature No. 175 / 149, Sisli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34394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Banking Regulation and Supervision Agency of Turkey (BRSA), Capital Markets Board of Turkey (CMB), Central Bank of Turkey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FD14AB-3EC0-7287-C2DE-27A584FE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(11) </a:t>
            </a:r>
          </a:p>
        </p:txBody>
      </p:sp>
    </p:spTree>
    <p:extLst>
      <p:ext uri="{BB962C8B-B14F-4D97-AF65-F5344CB8AC3E}">
        <p14:creationId xmlns:p14="http://schemas.microsoft.com/office/powerpoint/2010/main" val="407158136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335736819"/>
              </p:ext>
            </p:extLst>
          </p:nvPr>
        </p:nvGraphicFramePr>
        <p:xfrm>
          <a:off x="539750" y="1619250"/>
          <a:ext cx="9002712" cy="411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91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Stock Company Deutsche Bank DBU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vul. Lavrska 20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Kiev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Bank of Ukraine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6717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Abu Dhabi (ADGM)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Arab Emirates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Dhabi Global Markets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Squaire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Khatem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Tower.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Floor 10, Unit 8 (Al Maryah Island)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Dhabi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 Box 135056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Central Bank of United Arab Emirates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44142"/>
                  </a:ext>
                </a:extLst>
              </a:tr>
              <a:tr h="63642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Dubai (Deutsche Securities and Services)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Arab Emirates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Sheikh Zayed Road, Maze Tower, Level 4, Office 401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Box 125126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Securities and Commodities Authority (SCA)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82452"/>
                  </a:ext>
                </a:extLst>
              </a:tr>
              <a:tr h="7617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Dubai (DIFC)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Arab Emirates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 Brookfield Place Tower,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35 (Dubai International Financial Centre)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Box 504902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Dubai Financial Services Authority (DFSA)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97091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Ho-Chi-Minh-Stadt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Le Duan, Ben Nghe, Quan 1 (Deutsches Haus Ho Chi Minh City Building, #1001, 10th Floor)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Ho-Chi-Minh-City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71000 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Bank of Vietnam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709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C8BB63-0811-AEBA-B23F-376623EF1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</a:t>
            </a:r>
          </a:p>
        </p:txBody>
      </p:sp>
    </p:spTree>
    <p:extLst>
      <p:ext uri="{BB962C8B-B14F-4D97-AF65-F5344CB8AC3E}">
        <p14:creationId xmlns:p14="http://schemas.microsoft.com/office/powerpoint/2010/main" val="124120252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EBB8-A666-594B-CD69-3EE2FE00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496800"/>
            <a:ext cx="7918450" cy="83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utsche Bank Display" panose="020F0403020203030304" pitchFamily="34" charset="0"/>
                <a:ea typeface="Deutsche Bank Display" panose="020F0403020203030304" pitchFamily="34" charset="0"/>
                <a:cs typeface="Deutsche Bank Display" panose="020F0403020203030304" pitchFamily="34" charset="0"/>
              </a:rPr>
              <a:t>Deutsche Bank  AG – Branches/Subsidiaries (1)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297605811"/>
              </p:ext>
            </p:extLst>
          </p:nvPr>
        </p:nvGraphicFramePr>
        <p:xfrm>
          <a:off x="539750" y="1514008"/>
          <a:ext cx="9002712" cy="573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77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8635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Buenos Aires (Oficina de Representation de Argentina)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Ortiz de Ocampo 3302, Modulo 2, Piso 1,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9, Buenos Aires,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Buenos Aires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C1425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Bank of the Argentine Republic (Banco Central de la República Argentina – BCRA)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48113"/>
                  </a:ext>
                </a:extLst>
              </a:tr>
              <a:tr h="8635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Sydney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 Hunter and Phillip Street, Deutsche Bank Place, Level 16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Sydney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Australian Prudential Regulatory Authority (APRA), Australian Securities &amp; Investments Commission (ASIC)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1034331">
                <a:tc>
                  <a:txBody>
                    <a:bodyPr/>
                    <a:lstStyle/>
                    <a:p>
                      <a:pPr marL="0" marR="0" lvl="0" indent="0" algn="ctr" defTabSz="10060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Deutsche Australia Limited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0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Corner Hunter and Phillip Street, Deutsche Bank Place, Level 16,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Sydney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0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Australian Prudential Regulatory Authority (APRA), Australian Securities &amp; Investments Commission (ASIC)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36516"/>
                  </a:ext>
                </a:extLst>
              </a:tr>
              <a:tr h="69278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Wien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Fleischmarkt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Vienna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Finanzmarktaufsichtsbehörde (FMA), Österreichische Nationalbank (OeNB)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66426"/>
                  </a:ext>
                </a:extLst>
              </a:tr>
              <a:tr h="69278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Brüssel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13-15 Avenue Marnix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Brussels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Services and Markets Authority (FSMA), National Bank of Belgium (NBB)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89178"/>
                  </a:ext>
                </a:extLst>
              </a:tr>
              <a:tr h="52201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S.A. - Banco Alemão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Avenida Brigadeiro Faria Lima, 3900, 13° Andar (Itaim Bibi)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04799-970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BCB - Banco Central do Brasil (Brazilian Central Bank)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4068"/>
                  </a:ext>
                </a:extLst>
              </a:tr>
              <a:tr h="69278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Kanada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Bay Street, Commerce Court West, Suite 4700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Toronto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M5L 1E9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of the Superintendent of Financial Institutions (OSFI)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3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7794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2</a:t>
            </a:fld>
            <a:endParaRPr lang="en-US" sz="11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071057184"/>
              </p:ext>
            </p:extLst>
          </p:nvPr>
        </p:nvGraphicFramePr>
        <p:xfrm>
          <a:off x="538333" y="1493521"/>
          <a:ext cx="9004128" cy="546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688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68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5088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Kaiman-Inseln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Cayman Islands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South Church Street, Harbour Place, 5th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Town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KY1-1108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Cayman Islands Monetary Authority (CIMA)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41310"/>
                  </a:ext>
                </a:extLst>
              </a:tr>
              <a:tr h="6752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(China) Co., Ltd.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81 Jianguo Avenue, Deutsche Bank Tower, 28th Floor (05, 06, 07), Chaoyang District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Beijing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100025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 Banking Regulatory Commission (CBRC)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18557"/>
                  </a:ext>
                </a:extLst>
              </a:tr>
              <a:tr h="5088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Prag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Jungmannova 745/24 (Praha 1 - Nove Mesto)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Prague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11121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National Bank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84169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Paris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23-25, avenue Franklin Delano Roosevelt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75008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Autorité de contrôle prudentiel  et de résolution (ACPR), Autorité des marchés financiers (AMF)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20186"/>
                  </a:ext>
                </a:extLst>
              </a:tr>
              <a:tr h="841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Europe GmbH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Taunusanlage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Frankfurt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60325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Bundesanstalt für Finanzdienstleistungsaufsicht (BaFin) 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9937"/>
                  </a:ext>
                </a:extLst>
              </a:tr>
              <a:tr h="84169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Oppenheim Family Office AG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Klapperhof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7-23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Cologne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50670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Bundesanstalt für Finanzdienstleistungsaufsicht (BaFin) 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49790"/>
                  </a:ext>
                </a:extLst>
              </a:tr>
              <a:tr h="841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norisbank GmbH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Bundeskanzlerplatz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53113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Bundesanstalt für Finanzdienstleistungsaufsicht (BaFin) 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6642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83035F6-66CF-11DC-3DF7-C5C5D16B4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(2) </a:t>
            </a:r>
          </a:p>
        </p:txBody>
      </p:sp>
    </p:spTree>
    <p:extLst>
      <p:ext uri="{BB962C8B-B14F-4D97-AF65-F5344CB8AC3E}">
        <p14:creationId xmlns:p14="http://schemas.microsoft.com/office/powerpoint/2010/main" val="342300798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3</a:t>
            </a:fld>
            <a:endParaRPr lang="en-US" sz="11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9173585"/>
              </p:ext>
            </p:extLst>
          </p:nvPr>
        </p:nvGraphicFramePr>
        <p:xfrm>
          <a:off x="539749" y="1619250"/>
          <a:ext cx="9002544" cy="530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24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24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24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24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24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24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396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905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BHW Bausparkasse Aktiengesellschaft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Lubahnstraße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Hameln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31789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Bundesanstalt für Finanzdienstleistungsaufsicht (BaFin) 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83618"/>
                  </a:ext>
                </a:extLst>
              </a:tr>
              <a:tr h="90550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Deutschlandgeschäft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Taunusanlage 12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Frankfurt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60262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Bundesanstalt für Finanzdienstleistungsaufsicht (BaFin) 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726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UK Bank Limited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 Britian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Moorfields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London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EC2Y 9DB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Conduct Authority (FCA), Prudential Regulation Authority (PRA)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72643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London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 Britian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Moorfields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London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EC2Y 9DB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Conduct Authority (FCA), Prudential Regulation Authority (PRA)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  <a:tr h="5473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Athen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Kifisias Avenue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Athens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10674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of Greece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20186"/>
                  </a:ext>
                </a:extLst>
              </a:tr>
              <a:tr h="5473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Hongkong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Austin Road West, International Commerce Centre, 60th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 Kong Monetary Authority (HKMA)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9937"/>
                  </a:ext>
                </a:extLst>
              </a:tr>
              <a:tr h="54737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Ungarn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utca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Budapest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Bank of Hungary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4979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A65768-D88E-8361-CC3A-B20B5B04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(3) </a:t>
            </a:r>
          </a:p>
        </p:txBody>
      </p:sp>
    </p:spTree>
    <p:extLst>
      <p:ext uri="{BB962C8B-B14F-4D97-AF65-F5344CB8AC3E}">
        <p14:creationId xmlns:p14="http://schemas.microsoft.com/office/powerpoint/2010/main" val="268323778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4</a:t>
            </a:fld>
            <a:endParaRPr lang="en-US" sz="11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301509715"/>
              </p:ext>
            </p:extLst>
          </p:nvPr>
        </p:nvGraphicFramePr>
        <p:xfrm>
          <a:off x="538333" y="1452880"/>
          <a:ext cx="9004128" cy="553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688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688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278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97006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Kolhapur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Tarabai Park, 221B/1B E Ward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Kolhapur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416003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642893"/>
                  </a:ext>
                </a:extLst>
              </a:tr>
              <a:tr h="97006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Aurangabad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Adalat Road (Dr. Rajendra Prasad Marg), Aurangabad Business Center (ABC) A-2, Ground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Aurangabad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431005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7782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Khar Mumbai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Sidrah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110 Swami Vivekanand Road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Khar Mumbai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400052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7782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Noida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 &amp; F5, Sector 18 (Basement, Ground Floor, Mezzanine &amp; 1st Floor)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Noida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201301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Gurugram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DLF Cybercity, Tower B, Building No 9 (Ground Floor)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Gurugram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122002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20186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Mumbai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Hazarimal Somani Marg, DB House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Mumbai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400001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9937"/>
                  </a:ext>
                </a:extLst>
              </a:tr>
              <a:tr h="58640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New Delhi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 Kasturba Gandhi Marg, ECE House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Delhi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110001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4979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09A93D-A890-1D1A-9EF0-730E39071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(4) </a:t>
            </a:r>
          </a:p>
        </p:txBody>
      </p:sp>
    </p:spTree>
    <p:extLst>
      <p:ext uri="{BB962C8B-B14F-4D97-AF65-F5344CB8AC3E}">
        <p14:creationId xmlns:p14="http://schemas.microsoft.com/office/powerpoint/2010/main" val="117089766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948263165"/>
              </p:ext>
            </p:extLst>
          </p:nvPr>
        </p:nvGraphicFramePr>
        <p:xfrm>
          <a:off x="539750" y="1619250"/>
          <a:ext cx="9002712" cy="539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403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Bangalore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26-27 MG Road, Raheja Towers, Ground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Bangalore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560001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142114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Chennai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Shafi Mohammed Road, Western Tower Sabari Sunnyside, Ground Floor (Nungambakkam)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Chennai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600006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7394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Kalkutta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9 Shakespeare Sarani, Brooke House, Ground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Calcutta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700071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7394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Vellore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No.5, Katapadi Main Road, (Survey No.52/3B), RJ Plaza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Vellore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632006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  <a:tr h="5572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Salem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No.15/1, Ward No.12, Yercaud Main Road, Kannan Kurchi Post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636008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20186"/>
                  </a:ext>
                </a:extLst>
              </a:tr>
              <a:tr h="5572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Pune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ITI Road, Aundh, Suprem, CTS No. 1337/2, S.No. 133/1+2 &amp; 134/2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411007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9937"/>
                  </a:ext>
                </a:extLst>
              </a:tr>
              <a:tr h="5572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Moradabad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 Km. Stone, Delhi Road, Opp. Naya Moradabad, Mangupura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Moradabad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244001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4979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7281B1-3F05-322C-0356-279E08EF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(5)</a:t>
            </a:r>
          </a:p>
        </p:txBody>
      </p:sp>
    </p:spTree>
    <p:extLst>
      <p:ext uri="{BB962C8B-B14F-4D97-AF65-F5344CB8AC3E}">
        <p14:creationId xmlns:p14="http://schemas.microsoft.com/office/powerpoint/2010/main" val="231781660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z="1100" smtClean="0"/>
              <a:pPr/>
              <a:t>6</a:t>
            </a:fld>
            <a:endParaRPr lang="en-US" sz="11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700275649"/>
              </p:ext>
            </p:extLst>
          </p:nvPr>
        </p:nvGraphicFramePr>
        <p:xfrm>
          <a:off x="538333" y="1335600"/>
          <a:ext cx="9002712" cy="561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403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Ludhiana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 9-10, Green Park Avenue, Canal Colony,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Pakhowal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Ludhiana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141002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84276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Surat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Ghod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Road, 124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Rajmal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Lakhichand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Jewellers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R.L. Char Rasta, Floor 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Surat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395003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7394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Ahmedabad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637, Opp. CII House, Near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Panchvati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Cross Road, Off CG Road,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Gulbai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Ahmedabad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380006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7394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Gandhinagar (Gujarat IFSC IBU)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No. 14 Zone 1, 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Gift City,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14A (Brigade International Financial Center),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603 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Gandhinagar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382050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Bank of India, Special Economic Zone (SEZ) Authority, International Financial Service Center (IFSC) Authority, Securities &amp; Exchange Board of India, Goods &amp; Services Tax (GST) Council Authority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  <a:tr h="5572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Jakarta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Jalan Imam Bonjol No. 80, Deutsche Bank Building, 6th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Jakarta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Otoritas Jasa Keuangan (OJK)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20186"/>
                  </a:ext>
                </a:extLst>
              </a:tr>
              <a:tr h="5572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Dublin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Canal Harbour, 2 Grand Canal Square, 2nd Floor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D02 A342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Bank and Financial Services Authority of Ireland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993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9D4074-7217-4570-E47B-25DE38B67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21501"/>
            <a:ext cx="7918450" cy="1014099"/>
          </a:xfrm>
        </p:spPr>
        <p:txBody>
          <a:bodyPr/>
          <a:lstStyle/>
          <a:p>
            <a:r>
              <a:rPr lang="en-US" b="1" dirty="0"/>
              <a:t>Deutsche Bank  AG – Branches/Subsidiaries (6) </a:t>
            </a:r>
          </a:p>
        </p:txBody>
      </p:sp>
    </p:spTree>
    <p:extLst>
      <p:ext uri="{BB962C8B-B14F-4D97-AF65-F5344CB8AC3E}">
        <p14:creationId xmlns:p14="http://schemas.microsoft.com/office/powerpoint/2010/main" val="121623029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226381508"/>
              </p:ext>
            </p:extLst>
          </p:nvPr>
        </p:nvGraphicFramePr>
        <p:xfrm>
          <a:off x="539750" y="1619250"/>
          <a:ext cx="9002712" cy="525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403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Società per Azioni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Piazza del Calendario, 3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d'Italia ,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Central Bank (ECB) - Banking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Supervision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95187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Mutui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S.p.A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Piazza del Calendario, 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d'Italia, European Central Bank (ECB) - Banking Supervision 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9217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Mailand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Filippo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Turati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25/27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20126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Banca d'Italia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7098"/>
                  </a:ext>
                </a:extLst>
              </a:tr>
              <a:tr h="7394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Tokio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1-3-1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Azabudai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Minato-ku,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Azabudai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Hills Mori JP Tower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Tokyo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106-0041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Services Agency (FSA)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73948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Luxembourg S.A.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 boulevard Konrad Adenauer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de Surveillance du Secteur Financier (CSSF),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Central Bank (ECB) - Banking Supervision , Commissariat aux Assurances (CAA)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2E3D444-6172-0064-2497-5EC0E93F4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(7)</a:t>
            </a:r>
          </a:p>
        </p:txBody>
      </p:sp>
    </p:spTree>
    <p:extLst>
      <p:ext uri="{BB962C8B-B14F-4D97-AF65-F5344CB8AC3E}">
        <p14:creationId xmlns:p14="http://schemas.microsoft.com/office/powerpoint/2010/main" val="104440956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6924-B4CD-43C3-8AD1-D9869D8AD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8E7A-BE74-4C26-8BD4-2A0F78F8C6F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26BD19C-2675-3140-BFD8-DD0F2B95A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40240618"/>
              </p:ext>
            </p:extLst>
          </p:nvPr>
        </p:nvGraphicFramePr>
        <p:xfrm>
          <a:off x="539750" y="1619250"/>
          <a:ext cx="9002712" cy="527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52">
                  <a:extLst>
                    <a:ext uri="{9D8B030D-6E8A-4147-A177-3AD203B41FA5}">
                      <a16:colId xmlns:a16="http://schemas.microsoft.com/office/drawing/2014/main" val="345192898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10290094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461742672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2930078696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755694669"/>
                    </a:ext>
                  </a:extLst>
                </a:gridCol>
                <a:gridCol w="1500452">
                  <a:extLst>
                    <a:ext uri="{9D8B030D-6E8A-4147-A177-3AD203B41FA5}">
                      <a16:colId xmlns:a16="http://schemas.microsoft.com/office/drawing/2014/main" val="1991029513"/>
                    </a:ext>
                  </a:extLst>
                </a:gridCol>
              </a:tblGrid>
              <a:tr h="403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Name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Country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Registered Street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Postal Code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Financial Regulator</a:t>
                      </a:r>
                    </a:p>
                  </a:txBody>
                  <a:tcPr marL="9525" marR="9525" marT="9525" marB="0" anchor="ctr">
                    <a:solidFill>
                      <a:srgbClr val="001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5173"/>
                  </a:ext>
                </a:extLst>
              </a:tr>
              <a:tr h="7910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Luxemburg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 boulevard Konrad Adenauer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 de Surveillance du Secteur Financier (CSSF)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61719"/>
                  </a:ext>
                </a:extLst>
              </a:tr>
              <a:tr h="791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(Malaysia)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Berhad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Jalan Sultan Ismail, Menara IMC, Level 19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Kuala Lumpur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50250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Negara Malaysia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735197"/>
                  </a:ext>
                </a:extLst>
              </a:tr>
              <a:tr h="78377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Labuan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Jalan Merdeka, Financial Park Complex, Main Office Tower, Level 5 (A)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Labuan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87000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Labuan Financial Services Authority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97091"/>
                  </a:ext>
                </a:extLst>
              </a:tr>
              <a:tr h="7636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Amsterdam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Entree 195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Amsterdam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 HE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Nederlandsche Bank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487098"/>
                  </a:ext>
                </a:extLst>
              </a:tr>
              <a:tr h="86415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Karachi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Marine Drive, Sky Tower - West Wing (Dolmen City Clifton), Block 4, 15th Floor (Office #15A)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Karachi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75530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Bank Of Pakistan (Central Bank)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80788"/>
                  </a:ext>
                </a:extLst>
              </a:tr>
              <a:tr h="87420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 Bank Aktiengesellschaft, Filiale Lahore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75-76 D-1, Main Boulevard, Gulberg III, 8th Floor, Office 3, Askari Corporate Tower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Lahore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54000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Bank Of Pakistan (Central Bank)</a:t>
                      </a:r>
                    </a:p>
                  </a:txBody>
                  <a:tcPr marL="9525" marR="9525" marT="9525" marB="0" anchor="ctr">
                    <a:solidFill>
                      <a:srgbClr val="D7D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90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FDCD5E-FDAA-DAD2-8E00-D5B97D024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Deutsche Bank  AG – Branches/Subsidiaries (8)</a:t>
            </a:r>
          </a:p>
        </p:txBody>
      </p:sp>
    </p:spTree>
    <p:extLst>
      <p:ext uri="{BB962C8B-B14F-4D97-AF65-F5344CB8AC3E}">
        <p14:creationId xmlns:p14="http://schemas.microsoft.com/office/powerpoint/2010/main" val="319250709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utsche Bank template 2020 01">
  <a:themeElements>
    <a:clrScheme name="Custom 1">
      <a:dk1>
        <a:srgbClr val="000000"/>
      </a:dk1>
      <a:lt1>
        <a:srgbClr val="FFFFFF"/>
      </a:lt1>
      <a:dk2>
        <a:srgbClr val="0C2340"/>
      </a:dk2>
      <a:lt2>
        <a:srgbClr val="8794A1"/>
      </a:lt2>
      <a:accent1>
        <a:srgbClr val="4AC9E3"/>
      </a:accent1>
      <a:accent2>
        <a:srgbClr val="FFC845"/>
      </a:accent2>
      <a:accent3>
        <a:srgbClr val="E4002B"/>
      </a:accent3>
      <a:accent4>
        <a:srgbClr val="07792B"/>
      </a:accent4>
      <a:accent5>
        <a:srgbClr val="00A3E0"/>
      </a:accent5>
      <a:accent6>
        <a:srgbClr val="A7D6CD"/>
      </a:accent6>
      <a:hlink>
        <a:srgbClr val="00A3E0"/>
      </a:hlink>
      <a:folHlink>
        <a:srgbClr val="00A3E0"/>
      </a:folHlink>
    </a:clrScheme>
    <a:fontScheme name="Deutsche Bank 2020">
      <a:majorFont>
        <a:latin typeface="Deutsche Bank Display"/>
        <a:ea typeface="MS PGothic"/>
        <a:cs typeface=""/>
      </a:majorFont>
      <a:minorFont>
        <a:latin typeface="Deutsche Ban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Dark blue">
      <a:srgbClr val="0C2340"/>
    </a:custClr>
    <a:custClr name="Pale blue">
      <a:srgbClr val="4AC9E3"/>
    </a:custClr>
    <a:custClr name="Yellow">
      <a:srgbClr val="FFC845"/>
    </a:custClr>
    <a:custClr name="Red">
      <a:srgbClr val="E4002B"/>
    </a:custClr>
    <a:custClr name="Dark green">
      <a:srgbClr val="07792B"/>
    </a:custClr>
    <a:custClr name="Blue">
      <a:srgbClr val="00A3E0"/>
    </a:custClr>
    <a:custClr name="Petrol">
      <a:srgbClr val="A7D6CD"/>
    </a:custClr>
    <a:custClr name="Grey 4">
      <a:srgbClr val="8794A1"/>
    </a:custClr>
    <a:custClr name="Deutsche Bank blue">
      <a:srgbClr val="0018A8"/>
    </a:custClr>
    <a:custClr>
      <a:srgbClr val="FFFFFF"/>
    </a:custClr>
    <a:custClr name="Pale violet">
      <a:srgbClr val="C9B7D1"/>
    </a:custClr>
    <a:custClr name="Bright blue 2">
      <a:srgbClr val="99DCF3"/>
    </a:custClr>
    <a:custClr name="Skeen">
      <a:srgbClr val="F29E97"/>
    </a:custClr>
    <a:custClr name="Orange">
      <a:srgbClr val="E57200"/>
    </a:custClr>
    <a:custClr name="Pale green">
      <a:srgbClr val="CEDC00"/>
    </a:custClr>
    <a:custClr name="Grey 1">
      <a:srgbClr val="57646C"/>
    </a:custClr>
    <a:custClr name="Violet">
      <a:srgbClr val="671E75"/>
    </a:custClr>
    <a:custClr name="Neutral grey">
      <a:srgbClr val="D7DEE2"/>
    </a:custClr>
    <a:custClr name="Tower grey">
      <a:srgbClr val="A4BCC2"/>
    </a:custClr>
  </a:custClrLst>
  <a:extLst>
    <a:ext uri="{05A4C25C-085E-4340-85A3-A5531E510DB2}">
      <thm15:themeFamily xmlns:thm15="http://schemas.microsoft.com/office/thememl/2012/main" name="4_3_PowerPoint_template_light_grey_logomask_CF_EN_POTX_12_2019_v2_12" id="{F9477CE8-4BCA-1944-9730-BB28424B51E9}" vid="{0396A434-23B8-9D44-87A4-2A81B74B3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81d000a-7f1e-494a-895f-a83bd7b1e289">
      <Terms xmlns="http://schemas.microsoft.com/office/infopath/2007/PartnerControls"/>
    </lcf76f155ced4ddcb4097134ff3c332f>
    <TaxCatchAll xmlns="a31fefd6-978c-4300-9ea1-09d31710d4c6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196A874D01049B1A03260E77D8D3A" ma:contentTypeVersion="15" ma:contentTypeDescription="Create a new document." ma:contentTypeScope="" ma:versionID="5c2e770ede307a4b58419cb6202f5955">
  <xsd:schema xmlns:xsd="http://www.w3.org/2001/XMLSchema" xmlns:xs="http://www.w3.org/2001/XMLSchema" xmlns:p="http://schemas.microsoft.com/office/2006/metadata/properties" xmlns:ns1="http://schemas.microsoft.com/sharepoint/v3" xmlns:ns2="d81d000a-7f1e-494a-895f-a83bd7b1e289" xmlns:ns3="a31fefd6-978c-4300-9ea1-09d31710d4c6" targetNamespace="http://schemas.microsoft.com/office/2006/metadata/properties" ma:root="true" ma:fieldsID="87fc4c7c07a4716031da3c15ff6d072c" ns1:_="" ns2:_="" ns3:_="">
    <xsd:import namespace="http://schemas.microsoft.com/sharepoint/v3"/>
    <xsd:import namespace="d81d000a-7f1e-494a-895f-a83bd7b1e289"/>
    <xsd:import namespace="a31fefd6-978c-4300-9ea1-09d31710d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d000a-7f1e-494a-895f-a83bd7b1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fc7666e-d55c-42e6-98c7-52deeb412a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fefd6-978c-4300-9ea1-09d31710d4c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94edd86-cdce-4e1a-8deb-61ec6acdb099}" ma:internalName="TaxCatchAll" ma:showField="CatchAllData" ma:web="a31fefd6-978c-4300-9ea1-09d31710d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EEC319-E730-4B7E-A4F2-C0E1BDD2408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81d000a-7f1e-494a-895f-a83bd7b1e289"/>
    <ds:schemaRef ds:uri="a31fefd6-978c-4300-9ea1-09d31710d4c6"/>
  </ds:schemaRefs>
</ds:datastoreItem>
</file>

<file path=customXml/itemProps2.xml><?xml version="1.0" encoding="utf-8"?>
<ds:datastoreItem xmlns:ds="http://schemas.openxmlformats.org/officeDocument/2006/customXml" ds:itemID="{F558D294-372C-453E-940F-10B178541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EF2E37-7B49-4BB5-B567-B05107531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1d000a-7f1e-494a-895f-a83bd7b1e289"/>
    <ds:schemaRef ds:uri="a31fefd6-978c-4300-9ea1-09d31710d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4_3_PowerPoint_template_light_grey_logomask_CF_EN_POTX_12_2019_v2_12</Template>
  <TotalTime>0</TotalTime>
  <Words>2522</Words>
  <Application>Microsoft Office PowerPoint</Application>
  <PresentationFormat>Custom</PresentationFormat>
  <Paragraphs>570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Deutsche Bank Display</vt:lpstr>
      <vt:lpstr>Deutsche Bank Text</vt:lpstr>
      <vt:lpstr>Deutsche Bank template 2020 01</vt:lpstr>
      <vt:lpstr>Attachment to Certification Regarding Correspondent Accounts for Foreign Banks</vt:lpstr>
      <vt:lpstr>Deutsche Bank  AG – Branches/Subsidiaries (1)</vt:lpstr>
      <vt:lpstr>Deutsche Bank  AG – Branches/Subsidiaries (2) </vt:lpstr>
      <vt:lpstr>Deutsche Bank  AG – Branches/Subsidiaries (3) </vt:lpstr>
      <vt:lpstr>Deutsche Bank  AG – Branches/Subsidiaries (4) </vt:lpstr>
      <vt:lpstr>Deutsche Bank  AG – Branches/Subsidiaries (5)</vt:lpstr>
      <vt:lpstr>Deutsche Bank  AG – Branches/Subsidiaries (6) </vt:lpstr>
      <vt:lpstr>Deutsche Bank  AG – Branches/Subsidiaries (7)</vt:lpstr>
      <vt:lpstr>Deutsche Bank  AG – Branches/Subsidiaries (8)</vt:lpstr>
      <vt:lpstr>Deutsche Bank  AG – Branches/Subsidiaries (9)</vt:lpstr>
      <vt:lpstr>Deutsche Bank  AG – Branches/Subsidiaries (10) </vt:lpstr>
      <vt:lpstr>Deutsche Bank  AG – Branches/Subsidiaries (11) </vt:lpstr>
      <vt:lpstr>Deutsche Bank  AG – Branches/Subsidiaries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 Berg</dc:creator>
  <cp:keywords>Public</cp:keywords>
  <dc:description/>
  <cp:lastModifiedBy>Jacques Regnier</cp:lastModifiedBy>
  <cp:revision>8</cp:revision>
  <dcterms:created xsi:type="dcterms:W3CDTF">2020-01-07T16:38:43Z</dcterms:created>
  <dcterms:modified xsi:type="dcterms:W3CDTF">2026-05-12T19:47:19Z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f1760e33-ba4e-4585-bf2e-af02ad88e84f</vt:lpwstr>
  </property>
  <property fmtid="{D5CDD505-2E9C-101B-9397-08002B2CF9AE}" pid="3" name="MSIP_Label_958510b9-3810-472f-9abf-3a689c488070_Enabled">
    <vt:lpwstr>true</vt:lpwstr>
  </property>
  <property fmtid="{D5CDD505-2E9C-101B-9397-08002B2CF9AE}" pid="4" name="MSIP_Label_958510b9-3810-472f-9abf-3a689c488070_SetDate">
    <vt:lpwstr>2023-10-17T08:55:12Z</vt:lpwstr>
  </property>
  <property fmtid="{D5CDD505-2E9C-101B-9397-08002B2CF9AE}" pid="5" name="MSIP_Label_958510b9-3810-472f-9abf-3a689c488070_Method">
    <vt:lpwstr>Privileged</vt:lpwstr>
  </property>
  <property fmtid="{D5CDD505-2E9C-101B-9397-08002B2CF9AE}" pid="6" name="MSIP_Label_958510b9-3810-472f-9abf-3a689c488070_Name">
    <vt:lpwstr>958510b9-3810-472f-9abf-3a689c488070</vt:lpwstr>
  </property>
  <property fmtid="{D5CDD505-2E9C-101B-9397-08002B2CF9AE}" pid="7" name="MSIP_Label_958510b9-3810-472f-9abf-3a689c488070_SiteId">
    <vt:lpwstr>1e9b61e8-e590-4abc-b1af-24125e330d2a</vt:lpwstr>
  </property>
  <property fmtid="{D5CDD505-2E9C-101B-9397-08002B2CF9AE}" pid="8" name="MSIP_Label_958510b9-3810-472f-9abf-3a689c488070_ActionId">
    <vt:lpwstr>3f73a366-268f-4036-a6a7-d703fc3ed454</vt:lpwstr>
  </property>
  <property fmtid="{D5CDD505-2E9C-101B-9397-08002B2CF9AE}" pid="9" name="MSIP_Label_958510b9-3810-472f-9abf-3a689c488070_ContentBits">
    <vt:lpwstr>3</vt:lpwstr>
  </property>
  <property fmtid="{D5CDD505-2E9C-101B-9397-08002B2CF9AE}" pid="10" name="db.comClassification">
    <vt:lpwstr>Public</vt:lpwstr>
  </property>
  <property fmtid="{D5CDD505-2E9C-101B-9397-08002B2CF9AE}" pid="11" name="ContentTypeId">
    <vt:lpwstr>0x0101009D3196A874D01049B1A03260E77D8D3A</vt:lpwstr>
  </property>
  <property fmtid="{D5CDD505-2E9C-101B-9397-08002B2CF9AE}" pid="12" name="MediaServiceImageTags">
    <vt:lpwstr/>
  </property>
</Properties>
</file>